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68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7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0359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6282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57707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9149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48053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24287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39719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09703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396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2669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2647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4613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3339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72642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1591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806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2011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7CB357F-DED7-4F15-8AC0-08A4C0AB597A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089C943-AA34-4D0F-9641-B9EACEFD41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490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UD – 5</a:t>
            </a:r>
            <a:br>
              <a:rPr lang="es-ES" dirty="0"/>
            </a:b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UML </a:t>
            </a:r>
            <a:br>
              <a:rPr lang="es-ES" dirty="0"/>
            </a:br>
            <a:r>
              <a:rPr lang="es-ES" dirty="0"/>
              <a:t>DIAGRAMAS DE SECUENCIA práctico</a:t>
            </a:r>
          </a:p>
        </p:txBody>
      </p:sp>
    </p:spTree>
    <p:extLst>
      <p:ext uri="{BB962C8B-B14F-4D97-AF65-F5344CB8AC3E}">
        <p14:creationId xmlns:p14="http://schemas.microsoft.com/office/powerpoint/2010/main" val="2981582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>
            <a:normAutofit/>
          </a:bodyPr>
          <a:lstStyle/>
          <a:p>
            <a:r>
              <a:rPr lang="es-ES" dirty="0"/>
              <a:t>DIAGRAMAS DE secuencia - Objetos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3" y="1054359"/>
            <a:ext cx="111034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En un diagrama de secuencia se puede mostrar la creación y destrucción de objetos: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/>
              <a:t>La creación se representa mediante un mensaje que termina en el objeto que va a ser creado.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/>
              <a:t>El mensaje de creación puede llevar la identificación &lt;&lt;</a:t>
            </a:r>
            <a:r>
              <a:rPr lang="es-ES" sz="2400" dirty="0" err="1"/>
              <a:t>create</a:t>
            </a:r>
            <a:r>
              <a:rPr lang="es-ES" sz="2400" dirty="0"/>
              <a:t>&gt;&gt;.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/>
              <a:t>La destrucción de un objeto da lugar a la finalización de su línea de vida y se indica mediante una X grande en su línea de vida.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/>
              <a:t>El mensaje de destrucción puede llevar la identificación &lt;&lt;</a:t>
            </a:r>
            <a:r>
              <a:rPr lang="es-ES" sz="2400" dirty="0" err="1"/>
              <a:t>destroy</a:t>
            </a:r>
            <a:r>
              <a:rPr lang="es-ES" sz="2400" dirty="0"/>
              <a:t>&gt;&gt;.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733" y="3840366"/>
            <a:ext cx="8042988" cy="301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290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>
            <a:normAutofit/>
          </a:bodyPr>
          <a:lstStyle/>
          <a:p>
            <a:r>
              <a:rPr lang="es-ES" dirty="0"/>
              <a:t>DIAGRAMAS DE secuencia - Objetos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3" y="1054359"/>
            <a:ext cx="11103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En Java normalmente no se destruye </a:t>
            </a:r>
            <a:r>
              <a:rPr lang="es-ES" sz="2400" dirty="0" err="1"/>
              <a:t>expícitamente</a:t>
            </a:r>
            <a:r>
              <a:rPr lang="es-ES" sz="2400" dirty="0"/>
              <a:t> un objeto, ya que el recolector de basura se encarga de esta acción.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En cualquier caso en el diagrama de secuencia podemos resaltar lo que hacemos con el objeto.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89" y="2650757"/>
            <a:ext cx="11842604" cy="381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093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1" y="427347"/>
            <a:ext cx="10351752" cy="729649"/>
          </a:xfrm>
        </p:spPr>
        <p:txBody>
          <a:bodyPr>
            <a:normAutofit fontScale="90000"/>
          </a:bodyPr>
          <a:lstStyle/>
          <a:p>
            <a:r>
              <a:rPr lang="es-ES" dirty="0"/>
              <a:t>DIAGRAMAS DE secuencia – alternativas y bucles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2" y="1156996"/>
            <a:ext cx="111034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A las extensiones introducidas en los diagramas de secuencia para dar soporte a los bucles y alternativas se les llama </a:t>
            </a:r>
            <a:r>
              <a:rPr lang="es-ES" sz="2400" b="1" dirty="0"/>
              <a:t>fragmentos combinados</a:t>
            </a:r>
            <a:r>
              <a:rPr lang="es-ES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Hay varios tipos: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/>
              <a:t>Operador </a:t>
            </a:r>
            <a:r>
              <a:rPr lang="es-ES" sz="2400" b="1" dirty="0" err="1"/>
              <a:t>opt</a:t>
            </a:r>
            <a:r>
              <a:rPr lang="es-ES" sz="2400" b="1" dirty="0"/>
              <a:t> </a:t>
            </a:r>
            <a:r>
              <a:rPr lang="es-ES" sz="2400" dirty="0"/>
              <a:t>seguido de una condición </a:t>
            </a:r>
            <a:r>
              <a:rPr lang="es-ES" sz="2400" dirty="0">
                <a:sym typeface="Wingdings" panose="05000000000000000000" pitchFamily="2" charset="2"/>
              </a:rPr>
              <a:t> si la condición se cumple el contenido del marco se ejecuta.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Operador </a:t>
            </a:r>
            <a:r>
              <a:rPr lang="es-ES" sz="2400" b="1" dirty="0" err="1">
                <a:sym typeface="Wingdings" panose="05000000000000000000" pitchFamily="2" charset="2"/>
              </a:rPr>
              <a:t>alt</a:t>
            </a:r>
            <a:r>
              <a:rPr lang="es-ES" sz="2400" b="1" dirty="0">
                <a:sym typeface="Wingdings" panose="05000000000000000000" pitchFamily="2" charset="2"/>
              </a:rPr>
              <a:t> </a:t>
            </a:r>
            <a:r>
              <a:rPr lang="es-ES" sz="2400" dirty="0">
                <a:sym typeface="Wingdings" panose="05000000000000000000" pitchFamily="2" charset="2"/>
              </a:rPr>
              <a:t>seguido de varias condiciones y al final la palabra clave </a:t>
            </a:r>
            <a:r>
              <a:rPr lang="es-ES" sz="2400" dirty="0" err="1">
                <a:sym typeface="Wingdings" panose="05000000000000000000" pitchFamily="2" charset="2"/>
              </a:rPr>
              <a:t>else</a:t>
            </a:r>
            <a:r>
              <a:rPr lang="es-ES" sz="2400" dirty="0">
                <a:sym typeface="Wingdings" panose="05000000000000000000" pitchFamily="2" charset="2"/>
              </a:rPr>
              <a:t>  se divide en varias zonas, dependiendo de las condiciones que haya, cuyo contenido se ejecuta si se cumple la condición asociada. La parte </a:t>
            </a:r>
            <a:r>
              <a:rPr lang="es-ES" sz="2400" dirty="0" err="1">
                <a:sym typeface="Wingdings" panose="05000000000000000000" pitchFamily="2" charset="2"/>
              </a:rPr>
              <a:t>else</a:t>
            </a:r>
            <a:r>
              <a:rPr lang="es-ES" sz="2400" dirty="0">
                <a:sym typeface="Wingdings" panose="05000000000000000000" pitchFamily="2" charset="2"/>
              </a:rPr>
              <a:t> se ejecuta si no se cumplen el resto de condiciones </a:t>
            </a:r>
            <a:r>
              <a:rPr lang="es-ES" sz="2400" i="1" dirty="0">
                <a:sym typeface="Wingdings" panose="05000000000000000000" pitchFamily="2" charset="2"/>
              </a:rPr>
              <a:t>(</a:t>
            </a:r>
            <a:r>
              <a:rPr lang="es-ES" sz="2400" i="1" dirty="0" err="1">
                <a:sym typeface="Wingdings" panose="05000000000000000000" pitchFamily="2" charset="2"/>
              </a:rPr>
              <a:t>if</a:t>
            </a:r>
            <a:r>
              <a:rPr lang="es-ES" sz="2400" i="1" dirty="0">
                <a:sym typeface="Wingdings" panose="05000000000000000000" pitchFamily="2" charset="2"/>
              </a:rPr>
              <a:t>…</a:t>
            </a:r>
            <a:r>
              <a:rPr lang="es-ES" sz="2400" i="1" dirty="0" err="1">
                <a:sym typeface="Wingdings" panose="05000000000000000000" pitchFamily="2" charset="2"/>
              </a:rPr>
              <a:t>then</a:t>
            </a:r>
            <a:r>
              <a:rPr lang="es-ES" sz="2400" i="1" dirty="0">
                <a:sym typeface="Wingdings" panose="05000000000000000000" pitchFamily="2" charset="2"/>
              </a:rPr>
              <a:t>…</a:t>
            </a:r>
            <a:r>
              <a:rPr lang="es-ES" sz="2400" i="1" dirty="0" err="1">
                <a:sym typeface="Wingdings" panose="05000000000000000000" pitchFamily="2" charset="2"/>
              </a:rPr>
              <a:t>else</a:t>
            </a:r>
            <a:r>
              <a:rPr lang="es-ES" sz="2400" dirty="0">
                <a:sym typeface="Wingdings" panose="05000000000000000000" pitchFamily="2" charset="2"/>
              </a:rPr>
              <a:t>)</a:t>
            </a:r>
            <a:r>
              <a:rPr lang="es-ES" sz="2400" i="1" dirty="0">
                <a:sym typeface="Wingdings" panose="05000000000000000000" pitchFamily="2" charset="2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Operador </a:t>
            </a:r>
            <a:r>
              <a:rPr lang="es-ES" sz="2400" b="1" dirty="0" err="1">
                <a:sym typeface="Wingdings" panose="05000000000000000000" pitchFamily="2" charset="2"/>
              </a:rPr>
              <a:t>loop</a:t>
            </a:r>
            <a:r>
              <a:rPr lang="es-ES" sz="2400" dirty="0">
                <a:sym typeface="Wingdings" panose="05000000000000000000" pitchFamily="2" charset="2"/>
              </a:rPr>
              <a:t> seguido de una condición  lo encerrado en el marco se ejecutará mientras se cumpla la condición.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329517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1" y="427347"/>
            <a:ext cx="10351752" cy="729649"/>
          </a:xfrm>
        </p:spPr>
        <p:txBody>
          <a:bodyPr>
            <a:normAutofit fontScale="90000"/>
          </a:bodyPr>
          <a:lstStyle/>
          <a:p>
            <a:r>
              <a:rPr lang="es-ES" dirty="0"/>
              <a:t>DIAGRAMAS DE secuencia – alternativas y bucles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517" y="1954026"/>
            <a:ext cx="11545420" cy="351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51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1" y="427347"/>
            <a:ext cx="10351752" cy="729649"/>
          </a:xfrm>
        </p:spPr>
        <p:txBody>
          <a:bodyPr>
            <a:normAutofit fontScale="90000"/>
          </a:bodyPr>
          <a:lstStyle/>
          <a:p>
            <a:r>
              <a:rPr lang="es-ES" dirty="0"/>
              <a:t>DIAGRAMAS DE secuencia – alternativas y bucles (Ejemplo 1)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2" y="4670323"/>
            <a:ext cx="111034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El objeto pantalla manda el mensaje </a:t>
            </a:r>
            <a:r>
              <a:rPr lang="es-ES" sz="2400" i="1" dirty="0" err="1"/>
              <a:t>listaidProductos</a:t>
            </a:r>
            <a:r>
              <a:rPr lang="es-ES" sz="2400" i="1" dirty="0"/>
              <a:t>() </a:t>
            </a:r>
            <a:r>
              <a:rPr lang="es-ES" sz="2400" dirty="0"/>
              <a:t>a la clase </a:t>
            </a:r>
            <a:r>
              <a:rPr lang="es-ES" sz="2400" i="1" dirty="0" err="1"/>
              <a:t>GestorProductos</a:t>
            </a:r>
            <a:r>
              <a:rPr lang="es-ES" sz="2400" dirty="0"/>
              <a:t> para obtener una lista con todos los identificadores de productos.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En el bucle, para cada identificador de producto que se encuentre en la lista se </a:t>
            </a:r>
            <a:r>
              <a:rPr lang="es-ES" sz="2400" dirty="0" err="1"/>
              <a:t>obiene</a:t>
            </a:r>
            <a:r>
              <a:rPr lang="es-ES" sz="2400" dirty="0"/>
              <a:t> un objeto </a:t>
            </a:r>
            <a:r>
              <a:rPr lang="es-ES" sz="2400" i="1" dirty="0"/>
              <a:t>Producto</a:t>
            </a:r>
            <a:r>
              <a:rPr lang="es-ES" sz="2400" dirty="0"/>
              <a:t>, y si el </a:t>
            </a:r>
            <a:r>
              <a:rPr lang="es-ES" sz="2400" dirty="0" err="1"/>
              <a:t>stck</a:t>
            </a:r>
            <a:r>
              <a:rPr lang="es-ES" sz="2400" dirty="0"/>
              <a:t> del producto es mayor que 100 se muestran sus datos.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780" y="1156996"/>
            <a:ext cx="6970591" cy="351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752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1" y="427347"/>
            <a:ext cx="10351752" cy="729649"/>
          </a:xfrm>
        </p:spPr>
        <p:txBody>
          <a:bodyPr>
            <a:normAutofit fontScale="90000"/>
          </a:bodyPr>
          <a:lstStyle/>
          <a:p>
            <a:r>
              <a:rPr lang="es-ES" dirty="0"/>
              <a:t>DIAGRAMAS DE secuencia – alternativas y bucles (Ejemplo 2)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352" y="1156996"/>
            <a:ext cx="10351752" cy="568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176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1" y="427347"/>
            <a:ext cx="10351752" cy="729649"/>
          </a:xfrm>
        </p:spPr>
        <p:txBody>
          <a:bodyPr>
            <a:normAutofit fontScale="90000"/>
          </a:bodyPr>
          <a:lstStyle/>
          <a:p>
            <a:r>
              <a:rPr lang="es-ES" dirty="0"/>
              <a:t>DIAGRAMAS DE secuencia – alternativas y bucles (Ejemplo 2)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2" y="1156996"/>
            <a:ext cx="1110342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Desde el objeto pantalla se envía el mensaje </a:t>
            </a:r>
            <a:r>
              <a:rPr lang="es-ES" i="1" dirty="0" err="1"/>
              <a:t>iniciarVenta</a:t>
            </a:r>
            <a:r>
              <a:rPr lang="es-ES" i="1" dirty="0"/>
              <a:t>(Cliente) </a:t>
            </a:r>
            <a:r>
              <a:rPr lang="es-ES" dirty="0"/>
              <a:t>a la clase </a:t>
            </a:r>
            <a:r>
              <a:rPr lang="es-ES" i="1" dirty="0" err="1"/>
              <a:t>GestorVentas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Desde esta clase se envía un mensaje a sí misma, </a:t>
            </a:r>
            <a:r>
              <a:rPr lang="es-ES" i="1" dirty="0" err="1"/>
              <a:t>obterneridVenta</a:t>
            </a:r>
            <a:r>
              <a:rPr lang="es-ES" i="1" dirty="0"/>
              <a:t>()</a:t>
            </a:r>
            <a:r>
              <a:rPr lang="es-ES" dirty="0"/>
              <a:t>, para obtener el identificador de la venta.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Una vez obtenido el identificador se crea un objeto </a:t>
            </a:r>
            <a:r>
              <a:rPr lang="es-ES" i="1" dirty="0"/>
              <a:t>Venta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 encierra en un marco etiquetado con </a:t>
            </a:r>
            <a:r>
              <a:rPr lang="es-ES" b="1" dirty="0" err="1"/>
              <a:t>loop</a:t>
            </a:r>
            <a:r>
              <a:rPr lang="es-ES" b="1" dirty="0"/>
              <a:t> </a:t>
            </a:r>
            <a:r>
              <a:rPr lang="es-ES" dirty="0"/>
              <a:t>el conjunto de operaciones que se van a repetir por cada producto que desee comprar el cliente.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El objeto pantalla envía el mensaje </a:t>
            </a:r>
            <a:r>
              <a:rPr lang="es-ES" i="1" dirty="0" err="1"/>
              <a:t>datosLinea</a:t>
            </a:r>
            <a:r>
              <a:rPr lang="es-ES" i="1" dirty="0"/>
              <a:t>(id, cantidad)</a:t>
            </a:r>
            <a:r>
              <a:rPr lang="es-ES" dirty="0"/>
              <a:t> al gestor de ventas, con el identificador de producto y la cantidad deseada.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Desde la clase </a:t>
            </a:r>
            <a:r>
              <a:rPr lang="es-ES" i="1" dirty="0" err="1"/>
              <a:t>GestorVentas</a:t>
            </a:r>
            <a:r>
              <a:rPr lang="es-ES" i="1" dirty="0"/>
              <a:t> </a:t>
            </a:r>
            <a:r>
              <a:rPr lang="es-ES" dirty="0"/>
              <a:t>se envía el mensaje </a:t>
            </a:r>
            <a:r>
              <a:rPr lang="es-ES" i="1" dirty="0" err="1"/>
              <a:t>recuperarProducto</a:t>
            </a:r>
            <a:r>
              <a:rPr lang="es-ES" i="1" dirty="0"/>
              <a:t>(id)</a:t>
            </a:r>
            <a:r>
              <a:rPr lang="es-ES" dirty="0"/>
              <a:t> a la clase </a:t>
            </a:r>
            <a:r>
              <a:rPr lang="es-ES" i="1" dirty="0" err="1"/>
              <a:t>GestorProductos</a:t>
            </a:r>
            <a:r>
              <a:rPr lang="es-ES" dirty="0"/>
              <a:t> solicitando los datos del producto cuyo identificador se envía. La operación devuelve un objeto de la clase </a:t>
            </a:r>
            <a:r>
              <a:rPr lang="es-ES" i="1" dirty="0"/>
              <a:t>Producto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Desde la clase </a:t>
            </a:r>
            <a:r>
              <a:rPr lang="es-ES" i="1" dirty="0" err="1"/>
              <a:t>GestorVentas</a:t>
            </a:r>
            <a:r>
              <a:rPr lang="es-ES" dirty="0"/>
              <a:t> se envía el mensaje </a:t>
            </a:r>
            <a:r>
              <a:rPr lang="es-ES" i="1" dirty="0" err="1"/>
              <a:t>getStock</a:t>
            </a:r>
            <a:r>
              <a:rPr lang="es-ES" i="1" dirty="0"/>
              <a:t>()</a:t>
            </a:r>
            <a:r>
              <a:rPr lang="es-ES" dirty="0"/>
              <a:t> al objeto producto recuperado para obtener el stock actual del producto.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 encierra en un marco etiquetado con </a:t>
            </a:r>
            <a:r>
              <a:rPr lang="es-ES" b="1" dirty="0" err="1"/>
              <a:t>opt</a:t>
            </a:r>
            <a:r>
              <a:rPr lang="es-ES" b="1" dirty="0"/>
              <a:t> </a:t>
            </a:r>
            <a:r>
              <a:rPr lang="es-ES" dirty="0"/>
              <a:t>el conjunto de operaciones que se realizan si hay stock en el producto solicitado.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Si hay stock el gestor de ventas envía el mensaje </a:t>
            </a:r>
            <a:r>
              <a:rPr lang="es-ES" i="1" dirty="0" err="1"/>
              <a:t>actualizarExistencia</a:t>
            </a:r>
            <a:r>
              <a:rPr lang="es-ES" i="1" dirty="0"/>
              <a:t>(id, </a:t>
            </a:r>
            <a:r>
              <a:rPr lang="es-ES" i="1" dirty="0" err="1"/>
              <a:t>cant</a:t>
            </a:r>
            <a:r>
              <a:rPr lang="es-ES" i="1" dirty="0"/>
              <a:t>)</a:t>
            </a:r>
            <a:r>
              <a:rPr lang="es-ES" dirty="0"/>
              <a:t> al gestor de productos para que actualice el stock. Después crea un objeto </a:t>
            </a:r>
            <a:r>
              <a:rPr lang="es-ES" i="1" dirty="0" err="1"/>
              <a:t>LineaVenta</a:t>
            </a:r>
            <a:r>
              <a:rPr lang="es-ES" dirty="0"/>
              <a:t> con los datos del producto y la cantidad. Por último envía el mensaje </a:t>
            </a:r>
            <a:r>
              <a:rPr lang="es-ES" i="1" dirty="0" err="1"/>
              <a:t>insertarLinea</a:t>
            </a:r>
            <a:r>
              <a:rPr lang="es-ES" i="1" dirty="0"/>
              <a:t>(</a:t>
            </a:r>
            <a:r>
              <a:rPr lang="es-ES" i="1" dirty="0" err="1"/>
              <a:t>lin</a:t>
            </a:r>
            <a:r>
              <a:rPr lang="es-ES" i="1" dirty="0"/>
              <a:t>) </a:t>
            </a:r>
            <a:r>
              <a:rPr lang="es-ES" dirty="0"/>
              <a:t>al objeto venta creado inicialmente para añadir una nueva línea a la venta.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Al finalizar el proceso repetitivo, cuando el cliente no desea comprar más productos, desde el objeto pantalla se envía el mensaje </a:t>
            </a:r>
            <a:r>
              <a:rPr lang="es-ES" i="1" dirty="0" err="1"/>
              <a:t>finalizarVenta</a:t>
            </a:r>
            <a:r>
              <a:rPr lang="es-ES" i="1" dirty="0"/>
              <a:t>()</a:t>
            </a:r>
            <a:r>
              <a:rPr lang="es-ES" dirty="0"/>
              <a:t> al gestor de ventas.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Entonces el gestor de ventas envía el mensaje </a:t>
            </a:r>
            <a:r>
              <a:rPr lang="es-ES" i="1" dirty="0" err="1"/>
              <a:t>calcularImporte</a:t>
            </a:r>
            <a:r>
              <a:rPr lang="es-ES" i="1" dirty="0"/>
              <a:t>() </a:t>
            </a:r>
            <a:r>
              <a:rPr lang="es-ES" dirty="0"/>
              <a:t>al objeto venta creado.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Por último, desde la clase </a:t>
            </a:r>
            <a:r>
              <a:rPr lang="es-ES" i="1" dirty="0" err="1"/>
              <a:t>GestorVentas</a:t>
            </a:r>
            <a:r>
              <a:rPr lang="es-ES" dirty="0"/>
              <a:t> se envía el mensaje de </a:t>
            </a:r>
            <a:r>
              <a:rPr lang="es-ES" dirty="0" err="1"/>
              <a:t>autodelegación</a:t>
            </a:r>
            <a:r>
              <a:rPr lang="es-ES" dirty="0"/>
              <a:t> (reflexivo) </a:t>
            </a:r>
            <a:r>
              <a:rPr lang="es-ES" i="1" dirty="0" err="1"/>
              <a:t>realizarPago</a:t>
            </a:r>
            <a:r>
              <a:rPr lang="es-ES" i="1" dirty="0"/>
              <a:t>()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804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/>
          <a:lstStyle/>
          <a:p>
            <a:r>
              <a:rPr lang="es-ES" dirty="0"/>
              <a:t>DIAGRAMAS DE secuencia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3" y="1054359"/>
            <a:ext cx="1110342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Los diagramas de secuencia muestra gráficamente los eventos que fluyen de los actores al sistema.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Para su elaboración se parte de los casos de uso elaborados durante la etapa de análisis.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Los diagramas de secuencia tienen dos dimensiones: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/>
              <a:t>Vertical </a:t>
            </a:r>
            <a:r>
              <a:rPr lang="es-ES" sz="2400" dirty="0">
                <a:sym typeface="Wingdings" panose="05000000000000000000" pitchFamily="2" charset="2"/>
              </a:rPr>
              <a:t> Representa el tiempo.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Horizontal  Representa los roles que participan en la interacción.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Cada rol (actor/objeto) se representa mediante un rectángulo distribuido horizontalmente en la zona superior del diagrama.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Cada rol tiene asociado una línea vertical (línea de vida), donde se describe la interacción a lo largo del tiempo.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De cada línea vertical salen diferentes mensajes representados mediante flechas que muestran la interacción, y encima de las flechas se muestra el mensaje.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La secuencia de estos mensajes en la línea de vida indica el orden en que ocurren los eventos.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363044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/>
          <a:lstStyle/>
          <a:p>
            <a:r>
              <a:rPr lang="es-ES" dirty="0"/>
              <a:t>DIAGRAMAS DE secuencia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3" y="1054359"/>
            <a:ext cx="11103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627" y="1054359"/>
            <a:ext cx="9601200" cy="56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069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/>
          <a:lstStyle/>
          <a:p>
            <a:r>
              <a:rPr lang="es-ES" dirty="0"/>
              <a:t>DIAGRAMAS DE secuencia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3" y="1054359"/>
            <a:ext cx="11103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Los principales elementos de un diagrama de secuencia son los siguientes: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483" y="1516024"/>
            <a:ext cx="8621487" cy="531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261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>
            <a:normAutofit/>
          </a:bodyPr>
          <a:lstStyle/>
          <a:p>
            <a:r>
              <a:rPr lang="es-ES" dirty="0"/>
              <a:t>DIAGRAMAS DE secuencia - mensajes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3" y="1054359"/>
            <a:ext cx="1110342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Los mensajes representan la comunicación entre los participantes.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Se dibujan como flechas dirigidas desde el participante que lo envía (origen) hasta el que lo ejecuta (destino).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Se etiquetan con un nombre acompañado o no de parámetros.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Los mensajes pueden ser de varios tipos: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/>
              <a:t>Síncronos </a:t>
            </a:r>
            <a:r>
              <a:rPr lang="es-ES" sz="2400" dirty="0">
                <a:sym typeface="Wingdings" panose="05000000000000000000" pitchFamily="2" charset="2"/>
              </a:rPr>
              <a:t> Cuando se envía un mensaje a un objeto, no se recibe el control hasta que el objeto receptor ha finalizado la ejecución.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Reflexivos  O </a:t>
            </a:r>
            <a:r>
              <a:rPr lang="es-ES" sz="2400" dirty="0" err="1">
                <a:sym typeface="Wingdings" panose="05000000000000000000" pitchFamily="2" charset="2"/>
              </a:rPr>
              <a:t>autodelegación</a:t>
            </a:r>
            <a:r>
              <a:rPr lang="es-ES" sz="2400" dirty="0">
                <a:sym typeface="Wingdings" panose="05000000000000000000" pitchFamily="2" charset="2"/>
              </a:rPr>
              <a:t>, son mensajes que un objeto se envía a sí mismo regresando a la flecha del mensaje de vuelta a la misma línea de vida.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Asíncronos  Quien envía un mensaje asíncrono continúa con su trabajo después de enviarlo, no necesita esperar la finalización del mismo en el objeto receptor. Se utilizan en sistemas </a:t>
            </a:r>
            <a:r>
              <a:rPr lang="es-ES" sz="2400" dirty="0" err="1">
                <a:sym typeface="Wingdings" panose="05000000000000000000" pitchFamily="2" charset="2"/>
              </a:rPr>
              <a:t>multihilo</a:t>
            </a:r>
            <a:r>
              <a:rPr lang="es-ES" sz="2400" dirty="0">
                <a:sym typeface="Wingdings" panose="05000000000000000000" pitchFamily="2" charset="2"/>
              </a:rPr>
              <a:t> con procesos concurrentes.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>
                <a:sym typeface="Wingdings" panose="05000000000000000000" pitchFamily="2" charset="2"/>
              </a:rPr>
              <a:t>De retorno  Representan un mensaje de confirmación, y se representan mediante una flecha punteada.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054601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/>
          <a:lstStyle/>
          <a:p>
            <a:r>
              <a:rPr lang="es-ES" dirty="0"/>
              <a:t>DIAGRAMAS DE secuencia - mensajes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3" y="1054359"/>
            <a:ext cx="11103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901" y="1054359"/>
            <a:ext cx="6904652" cy="558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227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>
            <a:normAutofit/>
          </a:bodyPr>
          <a:lstStyle/>
          <a:p>
            <a:r>
              <a:rPr lang="es-ES" dirty="0"/>
              <a:t>DIAGRAMAS DE secuencia - mensajes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3" y="1054359"/>
            <a:ext cx="11103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Los mensajes que se repiten se pueden incluir dentro de un marco: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/>
              <a:t>Se encierran en una caja etiquetada con </a:t>
            </a:r>
            <a:r>
              <a:rPr lang="es-ES" sz="2400" b="1" dirty="0" err="1"/>
              <a:t>loop</a:t>
            </a:r>
            <a:r>
              <a:rPr lang="es-ES" sz="2400" dirty="0"/>
              <a:t> los mensajes que se puedan repetir.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400" dirty="0"/>
              <a:t>Se escribe debajo la condición del bucle entre corchetes.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174" y="2254688"/>
            <a:ext cx="6494106" cy="460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957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>
            <a:normAutofit/>
          </a:bodyPr>
          <a:lstStyle/>
          <a:p>
            <a:r>
              <a:rPr lang="es-ES" dirty="0"/>
              <a:t>DIAGRAMAS DE secuencia - OBJETOS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22513" y="1054359"/>
            <a:ext cx="11103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Los objetos se representan en un diagrama de secuencia con la nomenclatura </a:t>
            </a:r>
            <a:r>
              <a:rPr lang="es-ES" sz="2400" b="1" dirty="0" err="1"/>
              <a:t>nombre:tipo</a:t>
            </a:r>
            <a:r>
              <a:rPr lang="es-ES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Tanto el nombre como el tipo pueden omitirse, pero no ambos a la vez.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El nombre representa el objeto dentro de la interacción.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El tipo es el tipo del objeto (la clase).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437" y="2993351"/>
            <a:ext cx="8955580" cy="378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68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8352" y="324710"/>
            <a:ext cx="10351752" cy="729649"/>
          </a:xfrm>
        </p:spPr>
        <p:txBody>
          <a:bodyPr>
            <a:normAutofit/>
          </a:bodyPr>
          <a:lstStyle/>
          <a:p>
            <a:r>
              <a:rPr lang="es-ES" dirty="0"/>
              <a:t>DIAGRAMAS DE secuencia - Objetos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57" y="1054359"/>
            <a:ext cx="10895542" cy="574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737409"/>
      </p:ext>
    </p:extLst>
  </p:cSld>
  <p:clrMapOvr>
    <a:masterClrMapping/>
  </p:clrMapOvr>
</p:sld>
</file>

<file path=ppt/theme/theme1.xml><?xml version="1.0" encoding="utf-8"?>
<a:theme xmlns:a="http://schemas.openxmlformats.org/drawingml/2006/main" name="Gota">
  <a:themeElements>
    <a:clrScheme name="Gota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Got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t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Gota</Template>
  <TotalTime>566</TotalTime>
  <Words>1116</Words>
  <Application>Microsoft Office PowerPoint</Application>
  <PresentationFormat>Panorámica</PresentationFormat>
  <Paragraphs>67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Arial</vt:lpstr>
      <vt:lpstr>Tw Cen MT</vt:lpstr>
      <vt:lpstr>Wingdings</vt:lpstr>
      <vt:lpstr>Gota</vt:lpstr>
      <vt:lpstr>UD – 5   UML  DIAGRAMAS DE SECUENCIA práctico</vt:lpstr>
      <vt:lpstr>DIAGRAMAS DE secuencia</vt:lpstr>
      <vt:lpstr>DIAGRAMAS DE secuencia</vt:lpstr>
      <vt:lpstr>DIAGRAMAS DE secuencia</vt:lpstr>
      <vt:lpstr>DIAGRAMAS DE secuencia - mensajes</vt:lpstr>
      <vt:lpstr>DIAGRAMAS DE secuencia - mensajes</vt:lpstr>
      <vt:lpstr>DIAGRAMAS DE secuencia - mensajes</vt:lpstr>
      <vt:lpstr>DIAGRAMAS DE secuencia - OBJETOS</vt:lpstr>
      <vt:lpstr>DIAGRAMAS DE secuencia - Objetos</vt:lpstr>
      <vt:lpstr>DIAGRAMAS DE secuencia - Objetos</vt:lpstr>
      <vt:lpstr>DIAGRAMAS DE secuencia - Objetos</vt:lpstr>
      <vt:lpstr>DIAGRAMAS DE secuencia – alternativas y bucles</vt:lpstr>
      <vt:lpstr>DIAGRAMAS DE secuencia – alternativas y bucles</vt:lpstr>
      <vt:lpstr>DIAGRAMAS DE secuencia – alternativas y bucles (Ejemplo 1)</vt:lpstr>
      <vt:lpstr>DIAGRAMAS DE secuencia – alternativas y bucles (Ejemplo 2)</vt:lpstr>
      <vt:lpstr>DIAGRAMAS DE secuencia – alternativas y bucles (Ejemplo 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Marcos &amp; Laura</dc:creator>
  <cp:lastModifiedBy>Marcos &amp; Laura</cp:lastModifiedBy>
  <cp:revision>55</cp:revision>
  <dcterms:created xsi:type="dcterms:W3CDTF">2016-11-22T17:45:40Z</dcterms:created>
  <dcterms:modified xsi:type="dcterms:W3CDTF">2019-01-28T09:03:51Z</dcterms:modified>
</cp:coreProperties>
</file>

<file path=docProps/thumbnail.jpeg>
</file>